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342" r:id="rId2"/>
    <p:sldId id="325" r:id="rId3"/>
    <p:sldId id="395" r:id="rId4"/>
    <p:sldId id="310" r:id="rId5"/>
    <p:sldId id="369" r:id="rId6"/>
    <p:sldId id="454" r:id="rId7"/>
    <p:sldId id="292" r:id="rId8"/>
    <p:sldId id="455" r:id="rId9"/>
    <p:sldId id="456" r:id="rId10"/>
  </p:sldIdLst>
  <p:sldSz cx="9144000" cy="5143500" type="screen16x9"/>
  <p:notesSz cx="6858000" cy="9144000"/>
  <p:embeddedFontLst>
    <p:embeddedFont>
      <p:font typeface="方正正黑简体" panose="02010600030101010101" charset="-122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微软雅黑" panose="020B0503020204020204" pitchFamily="34" charset="-122"/>
      <p:regular r:id="rId18"/>
      <p:bold r:id="rId19"/>
    </p:embeddedFont>
  </p:embeddedFontLst>
  <p:defaultTextStyle>
    <a:defPPr>
      <a:defRPr lang="zh-CN"/>
    </a:defPPr>
    <a:lvl1pPr marL="0" lvl="0" indent="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1pPr>
    <a:lvl2pPr marL="342900" lvl="1" indent="1143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2pPr>
    <a:lvl3pPr marL="685800" lvl="2" indent="2286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3pPr>
    <a:lvl4pPr marL="1028700" lvl="3" indent="3429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4pPr>
    <a:lvl5pPr marL="1371600" lvl="4" indent="4572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5pPr>
    <a:lvl6pPr marL="2286000" lvl="5" indent="4572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6pPr>
    <a:lvl7pPr marL="2743200" lvl="6" indent="4572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7pPr>
    <a:lvl8pPr marL="3200400" lvl="7" indent="4572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8pPr>
    <a:lvl9pPr marL="3657600" lvl="8" indent="457200" algn="l" defTabSz="6858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</a:defRPr>
    </a:lvl9pPr>
  </p:defaultTextStyle>
  <p:extLst>
    <p:ext uri="{EFAFB233-063F-42B5-8137-9DF3F51BA10A}">
      <p15:sldGuideLst xmlns:p15="http://schemas.microsoft.com/office/powerpoint/2012/main">
        <p15:guide id="1" orient="horz" pos="162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55" autoAdjust="0"/>
    <p:restoredTop sz="89223" autoAdjust="0"/>
  </p:normalViewPr>
  <p:slideViewPr>
    <p:cSldViewPr snapToGrid="0" showGuides="1">
      <p:cViewPr varScale="1">
        <p:scale>
          <a:sx n="101" d="100"/>
          <a:sy n="101" d="100"/>
        </p:scale>
        <p:origin x="826" y="77"/>
      </p:cViewPr>
      <p:guideLst>
        <p:guide orient="horz" pos="162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26" d="100"/>
        <a:sy n="126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255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2020-06-15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Calibri" panose="020F0502020204030204" pitchFamily="34" charset="0"/>
                <a:ea typeface="宋体" pitchFamily="2" charset="-122"/>
                <a:cs typeface="+mn-ea"/>
              </a:rPr>
              <a:t>‹#›</a:t>
            </a:fld>
            <a:endParaRPr lang="zh-CN" altLang="en-US" sz="1200" strike="noStrike" noProof="1">
              <a:latin typeface="Calibri" panose="020F0502020204030204" pitchFamily="34" charset="0"/>
              <a:ea typeface="宋体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1331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r>
              <a:rPr lang="" altLang="en-US" dirty="0"/>
              <a:t>大家好，我叫杨新航，</a:t>
            </a:r>
            <a:endParaRPr lang="en-US" altLang="en-US" dirty="0"/>
          </a:p>
          <a:p>
            <a:pPr lvl="0" eaLnBrk="1" hangingPunct="1">
              <a:spcBef>
                <a:spcPct val="0"/>
              </a:spcBef>
            </a:pPr>
            <a:r>
              <a:rPr lang="en-US" altLang="en-US" dirty="0" err="1"/>
              <a:t>题目：基于可调焦光学</a:t>
            </a:r>
            <a:r>
              <a:rPr lang="zh-CN" altLang="en-US" dirty="0"/>
              <a:t>镜头</a:t>
            </a:r>
            <a:r>
              <a:rPr lang="en-US" altLang="en-US" dirty="0" err="1"/>
              <a:t>的拥有变焦遮挡能力的光学透视增强现实系统</a:t>
            </a:r>
            <a:endParaRPr lang="en-US" altLang="en-US" dirty="0"/>
          </a:p>
          <a:p>
            <a:pPr lvl="0" eaLnBrk="1" hangingPunct="1">
              <a:spcBef>
                <a:spcPct val="0"/>
              </a:spcBef>
            </a:pPr>
            <a:r>
              <a:rPr lang="zh-CN" altLang="en-US" dirty="0"/>
              <a:t>是</a:t>
            </a:r>
            <a:r>
              <a:rPr lang="en-US" altLang="zh-CN" dirty="0" err="1"/>
              <a:t>ieee</a:t>
            </a:r>
            <a:r>
              <a:rPr lang="en-US" altLang="zh-CN" dirty="0"/>
              <a:t> </a:t>
            </a:r>
            <a:r>
              <a:rPr lang="zh-CN" altLang="en-US" dirty="0"/>
              <a:t>。。。的论文</a:t>
            </a:r>
            <a:endParaRPr lang="en-US" altLang="en-US" dirty="0"/>
          </a:p>
          <a:p>
            <a:pPr lvl="0" eaLnBrk="1" hangingPunct="1">
              <a:spcBef>
                <a:spcPct val="0"/>
              </a:spcBef>
            </a:pPr>
            <a:endParaRPr lang="en-US" altLang="en-US" dirty="0"/>
          </a:p>
          <a:p>
            <a:pPr lvl="0"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1331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itchFamily="2" charset="-122"/>
              </a:rPr>
              <a:t>1</a:t>
            </a:fld>
            <a:endParaRPr lang="zh-CN" altLang="en-US" sz="1200" dirty="0">
              <a:latin typeface="Calibri" panose="020F0502020204030204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15362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r>
              <a:rPr lang="zh-CN" altLang="en-US" dirty="0"/>
              <a:t>接下来</a:t>
            </a:r>
            <a:r>
              <a:rPr lang="" altLang="zh-CN" dirty="0"/>
              <a:t>由我来</a:t>
            </a:r>
            <a:r>
              <a:rPr lang="zh-CN" altLang="en-US" dirty="0"/>
              <a:t>介绍</a:t>
            </a:r>
            <a:r>
              <a:rPr lang="" altLang="zh-CN" dirty="0"/>
              <a:t>第一部分问题描述和第二部分解决方法</a:t>
            </a:r>
          </a:p>
        </p:txBody>
      </p:sp>
      <p:sp>
        <p:nvSpPr>
          <p:cNvPr id="15363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itchFamily="2" charset="-122"/>
              </a:rPr>
              <a:t>2</a:t>
            </a:fld>
            <a:endParaRPr lang="zh-CN" altLang="en-US" sz="1200" dirty="0">
              <a:latin typeface="Calibri" panose="020F0502020204030204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17410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r>
              <a:rPr lang="" altLang="zh-CN" dirty="0"/>
              <a:t>下面是第一部分，问题描述</a:t>
            </a:r>
          </a:p>
        </p:txBody>
      </p:sp>
      <p:sp>
        <p:nvSpPr>
          <p:cNvPr id="17411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itchFamily="2" charset="-122"/>
              </a:rPr>
              <a:t>3</a:t>
            </a:fld>
            <a:endParaRPr lang="zh-CN" altLang="en-US" sz="1200" dirty="0">
              <a:latin typeface="Calibri" panose="020F0502020204030204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33794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3795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4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4627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1945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endParaRPr lang="en-US" altLang="zh-CN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45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itchFamily="2" charset="-122"/>
              </a:rPr>
              <a:t>5</a:t>
            </a:fld>
            <a:endParaRPr lang="zh-CN" altLang="en-US" sz="1200" dirty="0">
              <a:latin typeface="Calibri" panose="020F0502020204030204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>
            <a:solidFill>
              <a:srgbClr val="000000"/>
            </a:solidFill>
            <a:miter/>
          </a:ln>
        </p:spPr>
      </p:sp>
      <p:sp>
        <p:nvSpPr>
          <p:cNvPr id="2969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969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itchFamily="2" charset="-122"/>
              </a:rPr>
              <a:t>6</a:t>
            </a:fld>
            <a:endParaRPr lang="zh-CN" altLang="en-US" sz="1200" dirty="0">
              <a:latin typeface="Calibri" panose="020F0502020204030204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0327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21506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，给三角形三个顶点添加力</a:t>
            </a:r>
            <a:r>
              <a:rPr lang="en-US" altLang="zh-CN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AddMouseForceConstraint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() s</a:t>
            </a:r>
            <a:endParaRPr lang="en-US" altLang="id-ID" dirty="0"/>
          </a:p>
        </p:txBody>
      </p:sp>
      <p:sp>
        <p:nvSpPr>
          <p:cNvPr id="21507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en-US" altLang="zh-CN" sz="1200" dirty="0">
                <a:latin typeface="Calibri" panose="020F0502020204030204" pitchFamily="34" charset="0"/>
                <a:ea typeface="宋体" pitchFamily="2" charset="-122"/>
              </a:rPr>
              <a:t>7</a:t>
            </a:fld>
            <a:endParaRPr lang="en-US" altLang="zh-CN" sz="1200" dirty="0">
              <a:latin typeface="Calibri" panose="020F0502020204030204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21506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en-US" altLang="id-ID" dirty="0"/>
          </a:p>
        </p:txBody>
      </p:sp>
      <p:sp>
        <p:nvSpPr>
          <p:cNvPr id="21507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en-US" altLang="zh-CN" sz="1200" dirty="0">
                <a:latin typeface="Calibri" panose="020F0502020204030204" pitchFamily="34" charset="0"/>
                <a:ea typeface="宋体" pitchFamily="2" charset="-122"/>
              </a:rPr>
              <a:t>8</a:t>
            </a:fld>
            <a:endParaRPr lang="en-US" altLang="zh-CN" sz="1200" dirty="0">
              <a:latin typeface="Calibri" panose="020F0502020204030204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2305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21506" name="Notes Placeholder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>
              <a:spcBef>
                <a:spcPct val="0"/>
              </a:spcBef>
            </a:pPr>
            <a:endParaRPr lang="en-US" altLang="id-ID" dirty="0"/>
          </a:p>
        </p:txBody>
      </p:sp>
      <p:sp>
        <p:nvSpPr>
          <p:cNvPr id="21507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b"/>
          <a:lstStyle/>
          <a:p>
            <a:pPr lvl="0" indent="0" algn="r"/>
            <a:fld id="{9A0DB2DC-4C9A-4742-B13C-FB6460FD3503}" type="slidenum">
              <a:rPr lang="en-US" altLang="zh-CN" sz="1200" dirty="0">
                <a:latin typeface="Calibri" panose="020F0502020204030204" pitchFamily="34" charset="0"/>
                <a:ea typeface="宋体" pitchFamily="2" charset="-122"/>
              </a:rPr>
              <a:t>9</a:t>
            </a:fld>
            <a:endParaRPr lang="en-US" altLang="zh-CN" sz="1200" dirty="0">
              <a:latin typeface="Calibri" panose="020F0502020204030204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5545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5588" cy="5143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  <a:t>‹#›</a:t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  <a:t>‹#›</a:t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  <a:t>‹#›</a:t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987" y="99972"/>
            <a:ext cx="2070277" cy="3936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  <a:t>‹#›</a:t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2400">
                <a:ea typeface="微软雅黑" panose="020B0503020204020204" pitchFamily="34" charset="-122"/>
              </a:defRPr>
            </a:lvl1pPr>
            <a:lvl2pPr>
              <a:defRPr sz="2100">
                <a:ea typeface="微软雅黑" panose="020B0503020204020204" pitchFamily="34" charset="-122"/>
              </a:defRPr>
            </a:lvl2pPr>
            <a:lvl3pPr>
              <a:defRPr sz="1800">
                <a:ea typeface="微软雅黑" panose="020B0503020204020204" pitchFamily="34" charset="-122"/>
              </a:defRPr>
            </a:lvl3pPr>
            <a:lvl4pPr>
              <a:defRPr sz="1500">
                <a:ea typeface="微软雅黑" panose="020B0503020204020204" pitchFamily="34" charset="-122"/>
              </a:defRPr>
            </a:lvl4pPr>
            <a:lvl5pPr>
              <a:defRPr sz="1500">
                <a:ea typeface="微软雅黑" panose="020B0503020204020204" pitchFamily="34" charset="-122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ea typeface="微软雅黑" panose="020B0503020204020204" pitchFamily="34" charset="-122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  <a:t>‹#›</a:t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>
                <a:ea typeface="微软雅黑" panose="020B0503020204020204" pitchFamily="34" charset="-122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685800" rtl="0" eaLnBrk="0" fontAlgn="base" latinLnBrk="0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单击图标添加图片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ea typeface="微软雅黑" panose="020B0503020204020204" pitchFamily="34" charset="-122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  <a:t>‹#›</a:t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  <a:t>‹#›</a:t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方正正黑简体" panose="02000000000000000000" pitchFamily="2" charset="-122"/>
                <a:ea typeface="微软雅黑" panose="020B0503020204020204" pitchFamily="34" charset="-122"/>
                <a:cs typeface="+mn-ea"/>
              </a:rPr>
              <a:t>‹#›</a:t>
            </a:fld>
            <a:endParaRPr lang="zh-CN" altLang="en-US" strike="noStrike" noProof="1"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8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8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8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8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8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8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8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8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8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4.emf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文本框 213"/>
          <p:cNvSpPr txBox="1"/>
          <p:nvPr/>
        </p:nvSpPr>
        <p:spPr>
          <a:xfrm>
            <a:off x="510540" y="1634432"/>
            <a:ext cx="8021320" cy="36933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1800" b="1" dirty="0">
                <a:solidFill>
                  <a:schemeClr val="bg1"/>
                </a:solidFill>
                <a:latin typeface="Arial" panose="02080604020202020204" pitchFamily="34" charset="0"/>
                <a:ea typeface="方正正纤黑简体" panose="02000000000000000000" pitchFamily="2" charset="-122"/>
                <a:cs typeface="Arial" panose="02080604020202020204" pitchFamily="34" charset="0"/>
              </a:rPr>
              <a:t>质点弹簧模型</a:t>
            </a:r>
            <a:r>
              <a:rPr lang="en-US" altLang="zh-CN" sz="1800" b="1" dirty="0">
                <a:solidFill>
                  <a:schemeClr val="bg1"/>
                </a:solidFill>
                <a:latin typeface="Arial" panose="02080604020202020204" pitchFamily="34" charset="0"/>
                <a:ea typeface="方正正纤黑简体" panose="02000000000000000000" pitchFamily="2" charset="-122"/>
                <a:cs typeface="Arial" panose="02080604020202020204" pitchFamily="34" charset="0"/>
              </a:rPr>
              <a:t>-</a:t>
            </a:r>
            <a:r>
              <a:rPr lang="zh-CN" altLang="en-US" sz="1800" b="1" dirty="0">
                <a:solidFill>
                  <a:schemeClr val="bg1"/>
                </a:solidFill>
                <a:latin typeface="Arial" panose="02080604020202020204" pitchFamily="34" charset="0"/>
                <a:ea typeface="方正正纤黑简体" panose="02000000000000000000" pitchFamily="2" charset="-122"/>
                <a:cs typeface="Arial" panose="02080604020202020204" pitchFamily="34" charset="0"/>
              </a:rPr>
              <a:t>软组织变形实验</a:t>
            </a:r>
          </a:p>
        </p:txBody>
      </p:sp>
      <p:sp>
        <p:nvSpPr>
          <p:cNvPr id="216" name="文本框 215"/>
          <p:cNvSpPr txBox="1"/>
          <p:nvPr/>
        </p:nvSpPr>
        <p:spPr>
          <a:xfrm>
            <a:off x="3386931" y="3344676"/>
            <a:ext cx="2370138" cy="2990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algn="ctr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350" kern="1200" cap="none" spc="0" normalizeH="0" baseline="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答辩学生：</a:t>
            </a:r>
            <a:r>
              <a:rPr kumimoji="0" lang="en-US" altLang="zh-CN" sz="1350" kern="1200" cap="none" spc="0" normalizeH="0" baseline="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杨新航</a:t>
            </a:r>
          </a:p>
        </p:txBody>
      </p:sp>
      <p:sp>
        <p:nvSpPr>
          <p:cNvPr id="218" name="矩形 217"/>
          <p:cNvSpPr/>
          <p:nvPr/>
        </p:nvSpPr>
        <p:spPr>
          <a:xfrm>
            <a:off x="2727325" y="2787650"/>
            <a:ext cx="896938" cy="8255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19" name="矩形 218"/>
          <p:cNvSpPr/>
          <p:nvPr/>
        </p:nvSpPr>
        <p:spPr>
          <a:xfrm>
            <a:off x="3624263" y="2787650"/>
            <a:ext cx="896938" cy="8255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0" name="矩形 219"/>
          <p:cNvSpPr/>
          <p:nvPr/>
        </p:nvSpPr>
        <p:spPr>
          <a:xfrm>
            <a:off x="4521200" y="2792413"/>
            <a:ext cx="896938" cy="8255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5418138" y="2794000"/>
            <a:ext cx="896938" cy="84138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9143" y="527814"/>
            <a:ext cx="3606349" cy="68571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386931" y="3719167"/>
            <a:ext cx="2370138" cy="30008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algn="ctr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350" kern="1200" cap="none" spc="0" normalizeH="0" baseline="0" noProof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学号 ：</a:t>
            </a:r>
            <a:r>
              <a:rPr lang="en-US" altLang="zh-CN" sz="1350" dirty="0">
                <a:solidFill>
                  <a:schemeClr val="bg1"/>
                </a:solidFill>
                <a:latin typeface="Arial" panose="02080604020202020204" pitchFamily="34" charset="0"/>
                <a:ea typeface="+mn-ea"/>
                <a:cs typeface="Arial" panose="02080604020202020204" pitchFamily="34" charset="0"/>
              </a:rPr>
              <a:t>zy1906825</a:t>
            </a:r>
            <a:endParaRPr kumimoji="0" lang="en-US" altLang="zh-CN" sz="1350" kern="1200" cap="none" spc="0" normalizeH="0" baseline="0" noProof="0" dirty="0">
              <a:solidFill>
                <a:schemeClr val="bg1"/>
              </a:solidFill>
              <a:latin typeface="Arial" panose="02080604020202020204" pitchFamily="34" charset="0"/>
              <a:ea typeface="+mn-ea"/>
              <a:cs typeface="Arial" panose="02080604020202020204" pitchFamily="34" charset="0"/>
            </a:endParaRPr>
          </a:p>
        </p:txBody>
      </p:sp>
    </p:spTree>
  </p:cSld>
  <p:clrMapOvr>
    <a:masterClrMapping/>
  </p:clrMapOvr>
  <p:transition spd="med" advClick="0" advTm="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282575" y="1746250"/>
            <a:ext cx="2765425" cy="963613"/>
            <a:chOff x="219753" y="1976522"/>
            <a:chExt cx="2765362" cy="964005"/>
          </a:xfrm>
        </p:grpSpPr>
        <p:sp>
          <p:nvSpPr>
            <p:cNvPr id="14338" name="文本框 38"/>
            <p:cNvSpPr txBox="1"/>
            <p:nvPr/>
          </p:nvSpPr>
          <p:spPr>
            <a:xfrm>
              <a:off x="219753" y="2417307"/>
              <a:ext cx="2741158" cy="52322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339" name="文本框 11"/>
            <p:cNvSpPr txBox="1"/>
            <p:nvPr/>
          </p:nvSpPr>
          <p:spPr>
            <a:xfrm>
              <a:off x="1979712" y="1976522"/>
              <a:ext cx="1005403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</p:grpSp>
      <p:sp>
        <p:nvSpPr>
          <p:cNvPr id="71" name="文本框 18"/>
          <p:cNvSpPr txBox="1"/>
          <p:nvPr/>
        </p:nvSpPr>
        <p:spPr>
          <a:xfrm>
            <a:off x="4052931" y="1890713"/>
            <a:ext cx="1107996" cy="36933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1"/>
                </a:solidFill>
                <a:ea typeface="微软雅黑" panose="020B0503020204020204" pitchFamily="34" charset="-122"/>
              </a:rPr>
              <a:t>代码框架</a:t>
            </a:r>
            <a:endParaRPr lang="en-US" altLang="en-US" sz="18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3578225" y="1817688"/>
            <a:ext cx="466725" cy="523875"/>
            <a:chOff x="3516783" y="2047768"/>
            <a:chExt cx="466304" cy="523220"/>
          </a:xfrm>
        </p:grpSpPr>
        <p:sp>
          <p:nvSpPr>
            <p:cNvPr id="14342" name="文本框 16"/>
            <p:cNvSpPr txBox="1"/>
            <p:nvPr/>
          </p:nvSpPr>
          <p:spPr>
            <a:xfrm>
              <a:off x="3516783" y="2047768"/>
              <a:ext cx="394659" cy="5232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4" name="直接连接符 73"/>
            <p:cNvCxnSpPr/>
            <p:nvPr/>
          </p:nvCxnSpPr>
          <p:spPr>
            <a:xfrm flipH="1">
              <a:off x="3737247" y="2226931"/>
              <a:ext cx="245840" cy="247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3578225" y="2397125"/>
            <a:ext cx="466725" cy="523875"/>
            <a:chOff x="3516783" y="2627150"/>
            <a:chExt cx="466304" cy="523220"/>
          </a:xfrm>
        </p:grpSpPr>
        <p:sp>
          <p:nvSpPr>
            <p:cNvPr id="14350" name="文本框 23"/>
            <p:cNvSpPr txBox="1"/>
            <p:nvPr/>
          </p:nvSpPr>
          <p:spPr>
            <a:xfrm>
              <a:off x="3516783" y="2627150"/>
              <a:ext cx="394659" cy="5232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 flipH="1">
              <a:off x="3737247" y="2806314"/>
              <a:ext cx="245840" cy="247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5" name="直接连接符 94"/>
          <p:cNvCxnSpPr/>
          <p:nvPr/>
        </p:nvCxnSpPr>
        <p:spPr>
          <a:xfrm>
            <a:off x="3340100" y="1909763"/>
            <a:ext cx="0" cy="1546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8">
            <a:extLst>
              <a:ext uri="{FF2B5EF4-FFF2-40B4-BE49-F238E27FC236}">
                <a16:creationId xmlns:a16="http://schemas.microsoft.com/office/drawing/2014/main" id="{8666137A-EF97-40C4-954F-96068B666A76}"/>
              </a:ext>
            </a:extLst>
          </p:cNvPr>
          <p:cNvSpPr txBox="1"/>
          <p:nvPr/>
        </p:nvSpPr>
        <p:spPr>
          <a:xfrm>
            <a:off x="3974997" y="2514124"/>
            <a:ext cx="1850186" cy="36933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1"/>
                </a:solidFill>
                <a:ea typeface="微软雅黑" panose="020B0503020204020204" pitchFamily="34" charset="-122"/>
              </a:rPr>
              <a:t>主要工作及问题</a:t>
            </a:r>
            <a:endParaRPr lang="en-US" altLang="en-US" sz="18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0A71E291-9B21-431F-9A01-B8EF37602423}"/>
              </a:ext>
            </a:extLst>
          </p:cNvPr>
          <p:cNvGrpSpPr/>
          <p:nvPr/>
        </p:nvGrpSpPr>
        <p:grpSpPr>
          <a:xfrm>
            <a:off x="3557122" y="3001406"/>
            <a:ext cx="466547" cy="523220"/>
            <a:chOff x="3516961" y="2627150"/>
            <a:chExt cx="466126" cy="522566"/>
          </a:xfrm>
        </p:grpSpPr>
        <p:sp>
          <p:nvSpPr>
            <p:cNvPr id="15" name="文本框 23">
              <a:extLst>
                <a:ext uri="{FF2B5EF4-FFF2-40B4-BE49-F238E27FC236}">
                  <a16:creationId xmlns:a16="http://schemas.microsoft.com/office/drawing/2014/main" id="{C406DD85-9E3E-4EFA-A572-A35EA3D24702}"/>
                </a:ext>
              </a:extLst>
            </p:cNvPr>
            <p:cNvSpPr txBox="1"/>
            <p:nvPr/>
          </p:nvSpPr>
          <p:spPr>
            <a:xfrm>
              <a:off x="3516961" y="2627150"/>
              <a:ext cx="394304" cy="52256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451AAA2A-C348-46B9-BA3F-A70C7894856D}"/>
                </a:ext>
              </a:extLst>
            </p:cNvPr>
            <p:cNvCxnSpPr/>
            <p:nvPr/>
          </p:nvCxnSpPr>
          <p:spPr>
            <a:xfrm flipH="1">
              <a:off x="3737247" y="2806314"/>
              <a:ext cx="245840" cy="247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文本框 18">
            <a:extLst>
              <a:ext uri="{FF2B5EF4-FFF2-40B4-BE49-F238E27FC236}">
                <a16:creationId xmlns:a16="http://schemas.microsoft.com/office/drawing/2014/main" id="{F0C706FD-0F33-415A-9449-E175DF842D27}"/>
              </a:ext>
            </a:extLst>
          </p:cNvPr>
          <p:cNvSpPr txBox="1"/>
          <p:nvPr/>
        </p:nvSpPr>
        <p:spPr>
          <a:xfrm>
            <a:off x="4093841" y="3131348"/>
            <a:ext cx="1098379" cy="36933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1"/>
                </a:solidFill>
                <a:ea typeface="微软雅黑" panose="020B0503020204020204" pitchFamily="34" charset="-122"/>
              </a:rPr>
              <a:t>演示视频</a:t>
            </a:r>
            <a:endParaRPr lang="en-US" altLang="en-US" sz="18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图片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flipH="1">
            <a:off x="238125" y="297180"/>
            <a:ext cx="422275" cy="47434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4" name="组合 33"/>
          <p:cNvGrpSpPr/>
          <p:nvPr/>
        </p:nvGrpSpPr>
        <p:grpSpPr>
          <a:xfrm>
            <a:off x="3235325" y="1957388"/>
            <a:ext cx="1128713" cy="1128712"/>
            <a:chOff x="2558424" y="1401428"/>
            <a:chExt cx="1318727" cy="1318727"/>
          </a:xfrm>
        </p:grpSpPr>
        <p:sp>
          <p:nvSpPr>
            <p:cNvPr id="35" name="椭圆 34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6" name="Freeform 11"/>
            <p:cNvSpPr/>
            <p:nvPr/>
          </p:nvSpPr>
          <p:spPr bwMode="auto">
            <a:xfrm>
              <a:off x="2675274" y="1815037"/>
              <a:ext cx="1085027" cy="597230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448175" y="2032000"/>
            <a:ext cx="2787015" cy="1038459"/>
            <a:chOff x="4447677" y="2019402"/>
            <a:chExt cx="1461654" cy="1038429"/>
          </a:xfrm>
        </p:grpSpPr>
        <p:sp>
          <p:nvSpPr>
            <p:cNvPr id="16393" name="文本框 37"/>
            <p:cNvSpPr txBox="1"/>
            <p:nvPr/>
          </p:nvSpPr>
          <p:spPr>
            <a:xfrm>
              <a:off x="4447677" y="2226858"/>
              <a:ext cx="1461654" cy="83097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4800" dirty="0">
                  <a:solidFill>
                    <a:schemeClr val="bg1"/>
                  </a:solidFill>
                  <a:latin typeface="方正正黑简体" panose="02000000000000000000" pitchFamily="2" charset="-122"/>
                  <a:ea typeface="微软雅黑" panose="020B0503020204020204" pitchFamily="34" charset="-122"/>
                </a:rPr>
                <a:t>代码框架</a:t>
              </a:r>
              <a:endParaRPr lang="en-US" altLang="en-US" sz="4800" dirty="0">
                <a:solidFill>
                  <a:schemeClr val="bg1"/>
                </a:solidFill>
                <a:latin typeface="方正正黑简体" panose="02000000000000000000" pitchFamily="2" charset="-122"/>
                <a:ea typeface="微软雅黑" panose="020B0503020204020204" pitchFamily="34" charset="-122"/>
              </a:endParaRPr>
            </a:p>
          </p:txBody>
        </p:sp>
        <p:sp>
          <p:nvSpPr>
            <p:cNvPr id="16394" name="文本框 38"/>
            <p:cNvSpPr txBox="1"/>
            <p:nvPr/>
          </p:nvSpPr>
          <p:spPr>
            <a:xfrm>
              <a:off x="4535462" y="2019402"/>
              <a:ext cx="1286840" cy="306696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ONE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744538" y="966788"/>
            <a:ext cx="7642224" cy="2165350"/>
            <a:chOff x="751008" y="967406"/>
            <a:chExt cx="7641986" cy="2164103"/>
          </a:xfrm>
        </p:grpSpPr>
        <p:grpSp>
          <p:nvGrpSpPr>
            <p:cNvPr id="32775" name="组合 7"/>
            <p:cNvGrpSpPr/>
            <p:nvPr/>
          </p:nvGrpSpPr>
          <p:grpSpPr>
            <a:xfrm>
              <a:off x="1690779" y="967406"/>
              <a:ext cx="5665610" cy="1623077"/>
              <a:chOff x="1690779" y="967406"/>
              <a:chExt cx="5665610" cy="1623077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690779" y="1981234"/>
                <a:ext cx="566561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/>
              <p:cNvCxnSpPr/>
              <p:nvPr/>
            </p:nvCxnSpPr>
            <p:spPr>
              <a:xfrm>
                <a:off x="1690779" y="1981234"/>
                <a:ext cx="0" cy="609249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/>
              <p:cNvCxnSpPr/>
              <p:nvPr/>
            </p:nvCxnSpPr>
            <p:spPr>
              <a:xfrm>
                <a:off x="3598894" y="1981234"/>
                <a:ext cx="0" cy="609249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/>
              <p:cNvCxnSpPr/>
              <p:nvPr/>
            </p:nvCxnSpPr>
            <p:spPr>
              <a:xfrm>
                <a:off x="5583207" y="1981234"/>
                <a:ext cx="0" cy="609249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/>
              <p:cNvCxnSpPr/>
              <p:nvPr/>
            </p:nvCxnSpPr>
            <p:spPr>
              <a:xfrm>
                <a:off x="7354802" y="1981234"/>
                <a:ext cx="0" cy="609249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H="1">
                <a:off x="4583114" y="1508431"/>
                <a:ext cx="0" cy="47280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矩形 22"/>
              <p:cNvSpPr/>
              <p:nvPr/>
            </p:nvSpPr>
            <p:spPr>
              <a:xfrm>
                <a:off x="3483010" y="967406"/>
                <a:ext cx="2177982" cy="541025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01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4" name="TextBox 35"/>
              <p:cNvSpPr txBox="1"/>
              <p:nvPr/>
            </p:nvSpPr>
            <p:spPr>
              <a:xfrm>
                <a:off x="4021312" y="1087987"/>
                <a:ext cx="1083917" cy="33835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marR="0" algn="ctr" defTabSz="685800" rtl="0" fontAlgn="auto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defRPr/>
                </a:pPr>
                <a:r>
                  <a:rPr kumimoji="0" lang="en-US" altLang="zh-CN" sz="1600" b="1" kern="1200" cap="none" spc="225" normalizeH="0" baseline="0" noProof="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vs2019</a:t>
                </a:r>
                <a:endParaRPr kumimoji="0" lang="zh-CN" altLang="en-US" sz="1600" b="1" kern="1200" cap="none" spc="225" normalizeH="0" baseline="0" noProof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751008" y="2590483"/>
              <a:ext cx="1789056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2785" name="TextBox 36"/>
            <p:cNvSpPr txBox="1"/>
            <p:nvPr/>
          </p:nvSpPr>
          <p:spPr>
            <a:xfrm>
              <a:off x="1245114" y="2722497"/>
              <a:ext cx="800194" cy="27683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Qt5.12.3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2682935" y="2590483"/>
              <a:ext cx="1787469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2787" name="TextBox 37"/>
            <p:cNvSpPr txBox="1"/>
            <p:nvPr/>
          </p:nvSpPr>
          <p:spPr>
            <a:xfrm>
              <a:off x="3322933" y="2722497"/>
              <a:ext cx="506854" cy="27683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glad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643436" y="2590483"/>
              <a:ext cx="1789056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2789" name="TextBox 38"/>
            <p:cNvSpPr txBox="1"/>
            <p:nvPr/>
          </p:nvSpPr>
          <p:spPr>
            <a:xfrm>
              <a:off x="4610911" y="2722497"/>
              <a:ext cx="1853334" cy="27683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老师的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mass-spring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6603937" y="2590483"/>
              <a:ext cx="1789057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2791" name="TextBox 39"/>
            <p:cNvSpPr txBox="1"/>
            <p:nvPr/>
          </p:nvSpPr>
          <p:spPr>
            <a:xfrm>
              <a:off x="6769639" y="2646013"/>
              <a:ext cx="1486230" cy="46139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实验二搭建的</a:t>
              </a:r>
              <a:r>
                <a:rPr lang="en-US" altLang="zh-CN" sz="1200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phong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可编程管线</a:t>
              </a:r>
            </a:p>
          </p:txBody>
        </p:sp>
      </p:grpSp>
      <p:pic>
        <p:nvPicPr>
          <p:cNvPr id="32792" name="图片 2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总体框架</a:t>
            </a: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212" y="51218"/>
            <a:ext cx="1617521" cy="307557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图片 2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212" y="51218"/>
            <a:ext cx="1617521" cy="30755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FE925CB-37EC-40E9-9784-45C37344041E}"/>
              </a:ext>
            </a:extLst>
          </p:cNvPr>
          <p:cNvSpPr txBox="1"/>
          <p:nvPr/>
        </p:nvSpPr>
        <p:spPr>
          <a:xfrm>
            <a:off x="411162" y="365125"/>
            <a:ext cx="46142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程序流程图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3523C25-98D3-46FD-A347-F08BC6221015}"/>
              </a:ext>
            </a:extLst>
          </p:cNvPr>
          <p:cNvSpPr/>
          <p:nvPr/>
        </p:nvSpPr>
        <p:spPr>
          <a:xfrm>
            <a:off x="2215324" y="703679"/>
            <a:ext cx="921365" cy="3385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Glmread</a:t>
            </a:r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EE1D7AE-5299-42D5-BFAD-D503951D7086}"/>
              </a:ext>
            </a:extLst>
          </p:cNvPr>
          <p:cNvSpPr/>
          <p:nvPr/>
        </p:nvSpPr>
        <p:spPr>
          <a:xfrm>
            <a:off x="1853216" y="1400769"/>
            <a:ext cx="1645582" cy="3385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Obj2MassSpring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类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AA8B2469-CB6A-430A-AC7C-3063A467FF92}"/>
              </a:ext>
            </a:extLst>
          </p:cNvPr>
          <p:cNvCxnSpPr>
            <a:cxnSpLocks/>
            <a:stCxn id="4" idx="2"/>
            <a:endCxn id="11" idx="0"/>
          </p:cNvCxnSpPr>
          <p:nvPr/>
        </p:nvCxnSpPr>
        <p:spPr>
          <a:xfrm>
            <a:off x="2676007" y="1042233"/>
            <a:ext cx="0" cy="358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AC3F9C9A-BA88-42F6-9FF3-FBF212191BC0}"/>
              </a:ext>
            </a:extLst>
          </p:cNvPr>
          <p:cNvSpPr/>
          <p:nvPr/>
        </p:nvSpPr>
        <p:spPr>
          <a:xfrm>
            <a:off x="1666850" y="1077666"/>
            <a:ext cx="105509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获取</a:t>
            </a:r>
            <a:r>
              <a:rPr lang="en-US" altLang="zh-CN" sz="9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obj</a:t>
            </a:r>
            <a:r>
              <a:rPr lang="zh-CN" altLang="en-US" sz="9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文件数据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2026931-29CF-4D9D-A5D4-D714B5FEBBBB}"/>
              </a:ext>
            </a:extLst>
          </p:cNvPr>
          <p:cNvSpPr/>
          <p:nvPr/>
        </p:nvSpPr>
        <p:spPr>
          <a:xfrm>
            <a:off x="4101036" y="2025539"/>
            <a:ext cx="2821195" cy="6060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ParticleSystem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类</a:t>
            </a:r>
            <a:r>
              <a:rPr lang="en-US" altLang="zh-CN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AddParticle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 algn="ctr"/>
            <a:r>
              <a:rPr lang="en-US" altLang="zh-CN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AddSpringConstraint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 algn="ctr"/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生成弹簧质点模型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A9F1581-6D01-40A1-B22E-C15CE847F3D1}"/>
              </a:ext>
            </a:extLst>
          </p:cNvPr>
          <p:cNvSpPr/>
          <p:nvPr/>
        </p:nvSpPr>
        <p:spPr>
          <a:xfrm>
            <a:off x="1811830" y="2025539"/>
            <a:ext cx="1728351" cy="6060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类读入数据到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VBO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、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EBO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中初始化</a:t>
            </a: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5B81C116-D57D-44DD-B976-071EB249E802}"/>
              </a:ext>
            </a:extLst>
          </p:cNvPr>
          <p:cNvCxnSpPr>
            <a:cxnSpLocks/>
            <a:stCxn id="11" idx="2"/>
            <a:endCxn id="29" idx="0"/>
          </p:cNvCxnSpPr>
          <p:nvPr/>
        </p:nvCxnSpPr>
        <p:spPr>
          <a:xfrm flipH="1">
            <a:off x="2676006" y="1739323"/>
            <a:ext cx="1" cy="286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" name="连接符: 肘形 37">
            <a:extLst>
              <a:ext uri="{FF2B5EF4-FFF2-40B4-BE49-F238E27FC236}">
                <a16:creationId xmlns:a16="http://schemas.microsoft.com/office/drawing/2014/main" id="{BC165CBF-A647-4A2B-85DD-4E5173C917B3}"/>
              </a:ext>
            </a:extLst>
          </p:cNvPr>
          <p:cNvCxnSpPr>
            <a:cxnSpLocks/>
            <a:stCxn id="19" idx="2"/>
            <a:endCxn id="83" idx="0"/>
          </p:cNvCxnSpPr>
          <p:nvPr/>
        </p:nvCxnSpPr>
        <p:spPr>
          <a:xfrm rot="5400000">
            <a:off x="5425021" y="2718167"/>
            <a:ext cx="173226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D42F8BF3-01B4-4EDF-BD56-69DCAD317922}"/>
              </a:ext>
            </a:extLst>
          </p:cNvPr>
          <p:cNvSpPr/>
          <p:nvPr/>
        </p:nvSpPr>
        <p:spPr>
          <a:xfrm>
            <a:off x="1700639" y="2804780"/>
            <a:ext cx="1950731" cy="6060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类更新顶点数据到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VBO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C99330CC-162A-4B49-A27D-12136FC8F9AB}"/>
              </a:ext>
            </a:extLst>
          </p:cNvPr>
          <p:cNvCxnSpPr>
            <a:cxnSpLocks/>
            <a:stCxn id="29" idx="2"/>
            <a:endCxn id="42" idx="0"/>
          </p:cNvCxnSpPr>
          <p:nvPr/>
        </p:nvCxnSpPr>
        <p:spPr>
          <a:xfrm flipH="1">
            <a:off x="2676005" y="2631557"/>
            <a:ext cx="1" cy="173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7DD59D33-1EAE-496B-85B7-D5D038871E29}"/>
              </a:ext>
            </a:extLst>
          </p:cNvPr>
          <p:cNvSpPr/>
          <p:nvPr/>
        </p:nvSpPr>
        <p:spPr>
          <a:xfrm>
            <a:off x="2056453" y="1684072"/>
            <a:ext cx="133882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顶点、索引、纹理数据</a:t>
            </a:r>
            <a:endParaRPr lang="en-US" altLang="zh-CN" sz="9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0743A30F-E61A-4E6C-8D4B-CC1933DE168C}"/>
              </a:ext>
            </a:extLst>
          </p:cNvPr>
          <p:cNvSpPr/>
          <p:nvPr/>
        </p:nvSpPr>
        <p:spPr>
          <a:xfrm>
            <a:off x="1693744" y="3553839"/>
            <a:ext cx="1964518" cy="5615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QOpenGLWidget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的子类进行显示并且鼠标监听</a:t>
            </a: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00218E40-D7B1-4F24-8BEA-83BD14FBBB88}"/>
              </a:ext>
            </a:extLst>
          </p:cNvPr>
          <p:cNvCxnSpPr>
            <a:cxnSpLocks/>
            <a:stCxn id="42" idx="2"/>
            <a:endCxn id="52" idx="0"/>
          </p:cNvCxnSpPr>
          <p:nvPr/>
        </p:nvCxnSpPr>
        <p:spPr>
          <a:xfrm flipH="1">
            <a:off x="2676003" y="3410798"/>
            <a:ext cx="2" cy="143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FC40C98A-01EE-4081-9CBE-5297EBA2F481}"/>
              </a:ext>
            </a:extLst>
          </p:cNvPr>
          <p:cNvSpPr/>
          <p:nvPr/>
        </p:nvSpPr>
        <p:spPr>
          <a:xfrm>
            <a:off x="1007861" y="4301166"/>
            <a:ext cx="3336283" cy="6060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Raypicking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类用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ray cast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算法返回最近的三角形索引，给三角形三个顶点添加力</a:t>
            </a:r>
            <a:r>
              <a:rPr lang="en-US" altLang="zh-CN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AddMouseForceConstraint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1489FE1A-958A-44C2-A5C7-F850782CFCC2}"/>
              </a:ext>
            </a:extLst>
          </p:cNvPr>
          <p:cNvCxnSpPr>
            <a:cxnSpLocks/>
            <a:stCxn id="52" idx="2"/>
            <a:endCxn id="66" idx="0"/>
          </p:cNvCxnSpPr>
          <p:nvPr/>
        </p:nvCxnSpPr>
        <p:spPr>
          <a:xfrm>
            <a:off x="2676003" y="4115372"/>
            <a:ext cx="0" cy="1857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0" name="矩形 69">
            <a:extLst>
              <a:ext uri="{FF2B5EF4-FFF2-40B4-BE49-F238E27FC236}">
                <a16:creationId xmlns:a16="http://schemas.microsoft.com/office/drawing/2014/main" id="{E8A6DE37-3043-4EB0-85EA-4E2999EBF9B8}"/>
              </a:ext>
            </a:extLst>
          </p:cNvPr>
          <p:cNvSpPr/>
          <p:nvPr/>
        </p:nvSpPr>
        <p:spPr>
          <a:xfrm>
            <a:off x="2607886" y="4092853"/>
            <a:ext cx="787395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鼠标</a:t>
            </a:r>
            <a:r>
              <a:rPr lang="en-US" altLang="zh-CN" sz="9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2d</a:t>
            </a:r>
            <a:r>
              <a:rPr lang="zh-CN" altLang="en-US" sz="9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位置</a:t>
            </a:r>
            <a:endParaRPr lang="en-US" altLang="zh-CN" sz="9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99EC2413-B63F-40FE-87FD-B8B5FE09CF97}"/>
              </a:ext>
            </a:extLst>
          </p:cNvPr>
          <p:cNvSpPr/>
          <p:nvPr/>
        </p:nvSpPr>
        <p:spPr>
          <a:xfrm>
            <a:off x="4435547" y="2804780"/>
            <a:ext cx="2152171" cy="6060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ParticleSystem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类</a:t>
            </a:r>
            <a:r>
              <a:rPr lang="en-US" altLang="zh-CN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AdvanceSimulation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计算顶点位置</a:t>
            </a:r>
          </a:p>
        </p:txBody>
      </p:sp>
      <p:cxnSp>
        <p:nvCxnSpPr>
          <p:cNvPr id="81" name="连接符: 肘形 80">
            <a:extLst>
              <a:ext uri="{FF2B5EF4-FFF2-40B4-BE49-F238E27FC236}">
                <a16:creationId xmlns:a16="http://schemas.microsoft.com/office/drawing/2014/main" id="{F44F3520-F77E-4245-8B20-5468E6BF8450}"/>
              </a:ext>
            </a:extLst>
          </p:cNvPr>
          <p:cNvCxnSpPr>
            <a:cxnSpLocks/>
            <a:stCxn id="11" idx="2"/>
            <a:endCxn id="19" idx="0"/>
          </p:cNvCxnSpPr>
          <p:nvPr/>
        </p:nvCxnSpPr>
        <p:spPr>
          <a:xfrm rot="16200000" flipH="1">
            <a:off x="3950712" y="464617"/>
            <a:ext cx="286216" cy="28356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4A0CEAAD-E6E1-45FC-8A21-4C021D8F6A96}"/>
              </a:ext>
            </a:extLst>
          </p:cNvPr>
          <p:cNvCxnSpPr>
            <a:cxnSpLocks/>
            <a:stCxn id="83" idx="1"/>
            <a:endCxn id="42" idx="3"/>
          </p:cNvCxnSpPr>
          <p:nvPr/>
        </p:nvCxnSpPr>
        <p:spPr>
          <a:xfrm flipH="1">
            <a:off x="3651370" y="3107788"/>
            <a:ext cx="78417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474" name="连接符: 肘形 18473">
            <a:extLst>
              <a:ext uri="{FF2B5EF4-FFF2-40B4-BE49-F238E27FC236}">
                <a16:creationId xmlns:a16="http://schemas.microsoft.com/office/drawing/2014/main" id="{FDD90273-06FF-441C-83FB-26328D1B7C3B}"/>
              </a:ext>
            </a:extLst>
          </p:cNvPr>
          <p:cNvCxnSpPr>
            <a:cxnSpLocks/>
            <a:stCxn id="66" idx="3"/>
            <a:endCxn id="83" idx="2"/>
          </p:cNvCxnSpPr>
          <p:nvPr/>
        </p:nvCxnSpPr>
        <p:spPr>
          <a:xfrm flipV="1">
            <a:off x="4344144" y="3410795"/>
            <a:ext cx="1167489" cy="11933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8674" name="图片 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990" y="376617"/>
              <a:ext cx="1007674" cy="36891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R="0" defTabSz="685800" rtl="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kumimoji="0" lang="zh-CN" altLang="en-US" sz="1800" kern="1200" cap="none" spc="0" normalizeH="0" baseline="0" noProof="0" dirty="0">
                  <a:solidFill>
                    <a:schemeClr val="bg1">
                      <a:lumMod val="95000"/>
                    </a:schemeClr>
                  </a:solidFill>
                  <a:latin typeface="+mn-lt"/>
                  <a:ea typeface="微软雅黑" panose="020B0503020204020204" pitchFamily="34" charset="-122"/>
                  <a:cs typeface="+mn-cs"/>
                </a:rPr>
                <a:t>目录页</a:t>
              </a: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990" y="745533"/>
              <a:ext cx="863267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867025" y="2019300"/>
            <a:ext cx="4348163" cy="938532"/>
            <a:chOff x="2866757" y="2019402"/>
            <a:chExt cx="4348365" cy="938350"/>
          </a:xfrm>
        </p:grpSpPr>
        <p:sp>
          <p:nvSpPr>
            <p:cNvPr id="28678" name="文本框 12"/>
            <p:cNvSpPr txBox="1"/>
            <p:nvPr/>
          </p:nvSpPr>
          <p:spPr>
            <a:xfrm>
              <a:off x="2866757" y="2251134"/>
              <a:ext cx="4348365" cy="706618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主要工作及问题</a:t>
              </a:r>
              <a:endParaRPr lang="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679" name="文本框 14"/>
            <p:cNvSpPr txBox="1"/>
            <p:nvPr/>
          </p:nvSpPr>
          <p:spPr>
            <a:xfrm>
              <a:off x="3229671" y="2019402"/>
              <a:ext cx="1331264" cy="307777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1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two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928813" y="1944688"/>
            <a:ext cx="1130300" cy="1128712"/>
            <a:chOff x="1928879" y="1944350"/>
            <a:chExt cx="1129689" cy="1129689"/>
          </a:xfrm>
        </p:grpSpPr>
        <p:sp>
          <p:nvSpPr>
            <p:cNvPr id="17" name="椭圆 16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Freeform 7"/>
            <p:cNvSpPr>
              <a:spLocks noEditPoints="1"/>
            </p:cNvSpPr>
            <p:nvPr/>
          </p:nvSpPr>
          <p:spPr bwMode="auto">
            <a:xfrm>
              <a:off x="2109756" y="2227170"/>
              <a:ext cx="750481" cy="614894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658735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图片 3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2" name="文本框 31"/>
          <p:cNvSpPr txBox="1"/>
          <p:nvPr/>
        </p:nvSpPr>
        <p:spPr>
          <a:xfrm>
            <a:off x="411163" y="358775"/>
            <a:ext cx="1760538" cy="36933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algn="l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主要工作</a:t>
            </a:r>
            <a:endParaRPr kumimoji="0" lang="en-US" altLang="zh-CN" sz="18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212" y="51218"/>
            <a:ext cx="1617521" cy="30755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5B90EF7-3C2F-4796-A67B-8E491A1CD596}"/>
              </a:ext>
            </a:extLst>
          </p:cNvPr>
          <p:cNvSpPr txBox="1"/>
          <p:nvPr/>
        </p:nvSpPr>
        <p:spPr>
          <a:xfrm>
            <a:off x="1407760" y="1329661"/>
            <a:ext cx="6328479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、编写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Obj2MassSpring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类，处理读入的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obj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数据，生成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mass-spring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模型，并且传入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VBO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EBO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、由于</a:t>
            </a:r>
            <a:r>
              <a:rPr lang="en-US" altLang="zh-CN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UnProjectUtilitie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类中</a:t>
            </a:r>
            <a:r>
              <a:rPr lang="en-US" altLang="zh-CN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glreadpixel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函数失效，只能编写</a:t>
            </a:r>
            <a:r>
              <a:rPr lang="en-US" altLang="zh-CN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Raypicking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类用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ray cast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算法得到鼠标的三维坐标并且返回最近的三角形索引。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、给老师的代码中添加</a:t>
            </a:r>
            <a:r>
              <a:rPr lang="en-US" altLang="zh-CN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MouseForceConstraint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</a:t>
            </a:r>
          </a:p>
          <a:p>
            <a:endParaRPr lang="zh-CN" altLang="en-US" dirty="0"/>
          </a:p>
        </p:txBody>
      </p:sp>
    </p:spTree>
  </p:cSld>
  <p:clrMapOvr>
    <a:masterClrMapping/>
  </p:clrMapOvr>
  <p:transition spd="slow" advClick="0" advTm="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图片 3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2" name="文本框 31"/>
          <p:cNvSpPr txBox="1"/>
          <p:nvPr/>
        </p:nvSpPr>
        <p:spPr>
          <a:xfrm>
            <a:off x="411163" y="358775"/>
            <a:ext cx="1760538" cy="36933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algn="l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问题</a:t>
            </a:r>
            <a:endParaRPr kumimoji="0" lang="en-US" altLang="zh-CN" sz="18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212" y="51218"/>
            <a:ext cx="1617521" cy="30755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5B90EF7-3C2F-4796-A67B-8E491A1CD596}"/>
              </a:ext>
            </a:extLst>
          </p:cNvPr>
          <p:cNvSpPr txBox="1"/>
          <p:nvPr/>
        </p:nvSpPr>
        <p:spPr>
          <a:xfrm>
            <a:off x="1407761" y="1329661"/>
            <a:ext cx="4622746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、四面体化不知道怎么做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、鼠标交互目前只有施加力的方式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3239650"/>
      </p:ext>
    </p:extLst>
  </p:cSld>
  <p:clrMapOvr>
    <a:masterClrMapping/>
  </p:clrMapOvr>
  <p:transition spd="slow" advClick="0" advTm="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图片 3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2" name="文本框 31"/>
          <p:cNvSpPr txBox="1"/>
          <p:nvPr/>
        </p:nvSpPr>
        <p:spPr>
          <a:xfrm>
            <a:off x="411163" y="358775"/>
            <a:ext cx="1760538" cy="36933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algn="l" defTabSz="685800" rtl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演示视频</a:t>
            </a:r>
            <a:endParaRPr kumimoji="0" lang="en-US" altLang="zh-CN" sz="1800" kern="1200" cap="none" spc="0" normalizeH="0" baseline="0" noProof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212" y="51218"/>
            <a:ext cx="1617521" cy="307557"/>
          </a:xfrm>
          <a:prstGeom prst="rect">
            <a:avLst/>
          </a:prstGeom>
        </p:spPr>
      </p:pic>
      <p:pic>
        <p:nvPicPr>
          <p:cNvPr id="9" name="屏幕录制 8">
            <a:hlinkClick r:id="" action="ppaction://media"/>
            <a:extLst>
              <a:ext uri="{FF2B5EF4-FFF2-40B4-BE49-F238E27FC236}">
                <a16:creationId xmlns:a16="http://schemas.microsoft.com/office/drawing/2014/main" id="{51B02EF6-35A5-4D01-9E3A-F8C2B3715D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91729" y="728107"/>
            <a:ext cx="7496568" cy="421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2120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71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方正正黑简体"/>
        <a:ea typeface="方正正黑简体"/>
        <a:cs typeface=""/>
      </a:majorFont>
      <a:minorFont>
        <a:latin typeface="方正正黑简体"/>
        <a:ea typeface="方正正黑简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1696</TotalTime>
  <Words>267</Words>
  <Application>Microsoft Office PowerPoint</Application>
  <PresentationFormat>全屏显示(16:9)</PresentationFormat>
  <Paragraphs>63</Paragraphs>
  <Slides>9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Arial</vt:lpstr>
      <vt:lpstr>Calibri</vt:lpstr>
      <vt:lpstr>方正正黑简体</vt:lpstr>
      <vt:lpstr>微软雅黑</vt:lpstr>
      <vt:lpstr>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1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subject>1</dc:subject>
  <dc:creator>yxh</dc:creator>
  <dc:description>1</dc:description>
  <cp:lastModifiedBy>杨 新航</cp:lastModifiedBy>
  <cp:revision>312</cp:revision>
  <dcterms:created xsi:type="dcterms:W3CDTF">2019-11-27T15:25:23Z</dcterms:created>
  <dcterms:modified xsi:type="dcterms:W3CDTF">2020-06-14T19:08:13Z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1033-11.1.0.8865</vt:lpwstr>
  </property>
</Properties>
</file>